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45bde7cf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45bde7cf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2"/>
              </a:buClr>
              <a:buSzPts val="1800"/>
              <a:buChar char="-"/>
            </a:pPr>
            <a:r>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The chiral analysis indicated that the majority of the reticuline produced is the (S)-enantiomer, as was expected because of the stereospecificity of the NCS-catalyzed condensation.</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They needed an enzyme to reduce/convert (S)-reticuline to (R)-reticuline, from which the morphinan alkaloids are derived. They then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Results: In strains expressing the DRS-DRR, more than half of the reticuline produced was the (R)- enantiomer, whereas exclusively (S)-reticuline was detected in strains lacking the DRS-DRR gene (Fig. 2C).</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Push/Pull, Feedback, Homologs, Process Optimization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COR knockdown results in reticuline accumulation (pull flux)</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They hypothesized that a COR-like enzyme may catalyze the stereospecific reduction from S-reticuline to R-reticuline.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Find a COR-like enzyme that could specifically target (S)-reticuline epimerization looking at those which were greater than 300 nucleotides, and could catalyze both oxidation and reduction reactions for epimerization of (S)-reticuline (Homologs)</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THEN there was an accumulation of reticuline which indicated that the conversion from (R)-reticuline to salutaridine, catalyzed by SalSyn was in need of optimization</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800">
              <a:solidFill>
                <a:schemeClr val="dk2"/>
              </a:solidFill>
            </a:endParaRPr>
          </a:p>
          <a:p>
            <a:pPr indent="0" lvl="0" marL="0" rtl="0" algn="l">
              <a:spcBef>
                <a:spcPts val="16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45add6b83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45add6b83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2"/>
                </a:solidFill>
              </a:rPr>
              <a:t>Incorrect N-terminal sorting of the nascent Salsyn polypeptide to the lumen of the endoplasmic reticulum.  However, modifying the glycosylation pattern of SalSyn by mutating the glycosylation sites reduced conversion of (R)-reticuline to salutaridine relative to the wild type yeast codon–optimized enzyme</a:t>
            </a:r>
            <a:endParaRPr sz="1800">
              <a:solidFill>
                <a:schemeClr val="dk2"/>
              </a:solidFill>
            </a:endParaRPr>
          </a:p>
          <a:p>
            <a:pPr indent="0" lvl="0" marL="0" rtl="0" algn="l">
              <a:lnSpc>
                <a:spcPct val="115000"/>
              </a:lnSpc>
              <a:spcBef>
                <a:spcPts val="1600"/>
              </a:spcBef>
              <a:spcAft>
                <a:spcPts val="1600"/>
              </a:spcAft>
              <a:buClr>
                <a:schemeClr val="dk1"/>
              </a:buClr>
              <a:buSzPts val="1100"/>
              <a:buFont typeface="Arial"/>
              <a:buNone/>
            </a:pPr>
            <a:r>
              <a:rPr lang="en" sz="1800">
                <a:solidFill>
                  <a:schemeClr val="dk2"/>
                </a:solidFill>
                <a:highlight>
                  <a:srgbClr val="FFFFFF"/>
                </a:highlight>
              </a:rPr>
              <a:t>When they replaced a portion of the protein with the same region from a similar plant protein, the researchers found that the enzyme folded and embedded into intracellular membranes correctly, jump starting the efficiency of the opioid pathway.</a:t>
            </a:r>
            <a:endParaRPr sz="1800">
              <a:solidFill>
                <a:schemeClr val="dk2"/>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5add6b83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5add6b83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45ce5ad3f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45ce5ad3f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45add6b8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45add6b8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5add6b83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5add6b83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45c8690f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45c8690f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45b4ec749d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45b4ec749d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800">
                <a:solidFill>
                  <a:schemeClr val="dk2"/>
                </a:solidFill>
              </a:rPr>
              <a:t>Opioid abuse: received permission from Stanford Univeristy’s institutional research registration with the US Drug Enforcement agency which required background screening of researchers, detailed protocols limiting fermenting volumes and compound concentrations including provisions for culture and product destruction and disposal immediately after experiments, increased physical containment for the strains and controlled compounds, increased lab security, explicit management and reporting</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45add6b83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45add6b83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800">
                <a:solidFill>
                  <a:schemeClr val="dk2"/>
                </a:solidFill>
              </a:rPr>
              <a:t>Opioid abuse: received permission from Stanford Univeristy’s institutional research registration with the US Drug Enforcement agency which required background screening of researchers, detailed protocols limiting fermenting volumes and compound concentrations including provisions for culture and product destruction and disposal immediately after experiments, increased physical containment for the strains and controlled compounds, increased lab security, explicit management and reporting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45add6b83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45add6b83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2"/>
                </a:solidFill>
              </a:rPr>
              <a:t>Discuss the metabolic engineering strategies that were used (overexpression of enzymes, feedback mutants, heterologous expression) What do these accomplish? What is the rationale?</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New modular genetic design that incorporated modifications designed to divert greater carbon flux through tyrosine to (S)-reticuline</a:t>
            </a:r>
            <a:endParaRPr sz="1800">
              <a:solidFill>
                <a:schemeClr val="dk2"/>
              </a:solidFill>
            </a:endParaRPr>
          </a:p>
          <a:p>
            <a:pPr indent="0" lvl="0" marL="0" rtl="0" algn="l">
              <a:spcBef>
                <a:spcPts val="16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45c8690fe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45c8690fe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2"/>
                </a:solidFill>
              </a:rPr>
              <a:t>Discuss the metabolic engineering strategies that were used (overexpression of enzymes, feedback mutants, heterologous expression) What do these accomplish? What is the rationale?</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New modular genetic design that incorporated modifications designed to divert greater carbon flux through tyrosine to (S)-reticuline</a:t>
            </a:r>
            <a:endParaRPr sz="1800">
              <a:solidFill>
                <a:schemeClr val="dk2"/>
              </a:solidFill>
            </a:endParaRPr>
          </a:p>
          <a:p>
            <a:pPr indent="0" lvl="0" marL="0" rtl="0" algn="l">
              <a:spcBef>
                <a:spcPts val="16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45add6b83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45add6b83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38 COR-like sequences greater than 300 nucleotides in length were found. </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Only four had a cytochrome P450 oxidase (CYP) 82Y1-like domain and a COR like domain in a single open reading frame.</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Find a COR-like enzyme that could specifically target (S)-reticuline epimerization looking at those which were greater than 300 nucleotides, and could catalyze both oxidation and reduction reactions for epimerization of (S)-reticuline (Homologs)</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rPr lang="en" sz="1800">
                <a:solidFill>
                  <a:schemeClr val="dk2"/>
                </a:solidFill>
              </a:rPr>
              <a:t>THEN there was an accumulation of reticuline which indicated that the conversion from (R)-reticuline to salutaridine, catalyzed by SalSyn was in need of optimization</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800">
              <a:solidFill>
                <a:schemeClr val="dk2"/>
              </a:solidFill>
            </a:endParaRPr>
          </a:p>
          <a:p>
            <a:pPr indent="0" lvl="0" marL="0" rtl="0" algn="l">
              <a:lnSpc>
                <a:spcPct val="115000"/>
              </a:lnSpc>
              <a:spcBef>
                <a:spcPts val="1600"/>
              </a:spcBef>
              <a:spcAft>
                <a:spcPts val="0"/>
              </a:spcAft>
              <a:buClr>
                <a:schemeClr val="dk1"/>
              </a:buClr>
              <a:buSzPts val="1100"/>
              <a:buFont typeface="Arial"/>
              <a:buNone/>
            </a:pPr>
            <a:r>
              <a:t/>
            </a:r>
            <a:endParaRPr sz="1800">
              <a:solidFill>
                <a:schemeClr val="dk2"/>
              </a:solidFill>
            </a:endParaRPr>
          </a:p>
          <a:p>
            <a:pPr indent="0" lvl="0" marL="0" rtl="0" algn="l">
              <a:spcBef>
                <a:spcPts val="16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Complete Biosynthesis of </a:t>
            </a:r>
            <a:r>
              <a:rPr lang="en"/>
              <a:t>Opioids</a:t>
            </a:r>
            <a:r>
              <a:rPr lang="en"/>
              <a:t> in Yeast</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Paper by Galanie et al</a:t>
            </a:r>
            <a:endParaRPr/>
          </a:p>
          <a:p>
            <a:pPr indent="0" lvl="0" marL="0" rtl="0" algn="ctr">
              <a:spcBef>
                <a:spcPts val="0"/>
              </a:spcBef>
              <a:spcAft>
                <a:spcPts val="0"/>
              </a:spcAft>
              <a:buNone/>
            </a:pPr>
            <a:r>
              <a:rPr lang="en"/>
              <a:t>Presentation by Jamie Arabshahi and Sharifah Omar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Identifying the Missing Enzyme</a:t>
            </a:r>
            <a:endParaRPr/>
          </a:p>
        </p:txBody>
      </p:sp>
      <p:sp>
        <p:nvSpPr>
          <p:cNvPr id="122" name="Google Shape;122;p22"/>
          <p:cNvSpPr txBox="1"/>
          <p:nvPr>
            <p:ph idx="1" type="body"/>
          </p:nvPr>
        </p:nvSpPr>
        <p:spPr>
          <a:xfrm>
            <a:off x="311700" y="1152475"/>
            <a:ext cx="5210100" cy="392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Problem</a:t>
            </a:r>
            <a:r>
              <a:rPr lang="en"/>
              <a:t>: Need a stereospecific enzyme to reduce (S)-reticuline to (R)-reticuline</a:t>
            </a:r>
            <a:endParaRPr/>
          </a:p>
          <a:p>
            <a:pPr indent="-342900" lvl="0" marL="457200" rtl="0" algn="l">
              <a:spcBef>
                <a:spcPts val="1600"/>
              </a:spcBef>
              <a:spcAft>
                <a:spcPts val="0"/>
              </a:spcAft>
              <a:buSzPts val="1800"/>
              <a:buChar char="-"/>
            </a:pPr>
            <a:r>
              <a:rPr lang="en"/>
              <a:t>Out of the final three, only Pbr.89405 from P.  bracteatum produced substantial salutaridine. </a:t>
            </a:r>
            <a:endParaRPr/>
          </a:p>
          <a:p>
            <a:pPr indent="-342900" lvl="0" marL="457200" rtl="0" algn="l">
              <a:spcBef>
                <a:spcPts val="1600"/>
              </a:spcBef>
              <a:spcAft>
                <a:spcPts val="1600"/>
              </a:spcAft>
              <a:buSzPts val="1800"/>
              <a:buChar char="-"/>
            </a:pPr>
            <a:r>
              <a:rPr lang="en"/>
              <a:t>Did another chiral analysis and found that in strains expressing the DRS-DRR, more than half of the reticuline produced was the (R)- enantiomer, whereas (S)-reticuline was detected in strains lacking the DRS-DRR gene.</a:t>
            </a:r>
            <a:endParaRPr/>
          </a:p>
        </p:txBody>
      </p:sp>
      <p:pic>
        <p:nvPicPr>
          <p:cNvPr id="123" name="Google Shape;123;p22"/>
          <p:cNvPicPr preferRelativeResize="0"/>
          <p:nvPr/>
        </p:nvPicPr>
        <p:blipFill rotWithShape="1">
          <a:blip r:embed="rId3">
            <a:alphaModFix/>
          </a:blip>
          <a:srcRect b="0" l="6414" r="3616" t="0"/>
          <a:stretch/>
        </p:blipFill>
        <p:spPr>
          <a:xfrm>
            <a:off x="5353575" y="564175"/>
            <a:ext cx="3731575" cy="1276650"/>
          </a:xfrm>
          <a:prstGeom prst="rect">
            <a:avLst/>
          </a:prstGeom>
          <a:noFill/>
          <a:ln>
            <a:noFill/>
          </a:ln>
        </p:spPr>
      </p:pic>
      <p:pic>
        <p:nvPicPr>
          <p:cNvPr id="124" name="Google Shape;124;p22"/>
          <p:cNvPicPr preferRelativeResize="0"/>
          <p:nvPr/>
        </p:nvPicPr>
        <p:blipFill rotWithShape="1">
          <a:blip r:embed="rId4">
            <a:alphaModFix/>
          </a:blip>
          <a:srcRect b="0" l="8130" r="0" t="0"/>
          <a:stretch/>
        </p:blipFill>
        <p:spPr>
          <a:xfrm>
            <a:off x="5521800" y="2001650"/>
            <a:ext cx="3563350" cy="290903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Encountered in the Heterologous Expression of SalSyn</a:t>
            </a:r>
            <a:endParaRPr/>
          </a:p>
        </p:txBody>
      </p:sp>
      <p:pic>
        <p:nvPicPr>
          <p:cNvPr id="130" name="Google Shape;130;p23"/>
          <p:cNvPicPr preferRelativeResize="0"/>
          <p:nvPr/>
        </p:nvPicPr>
        <p:blipFill rotWithShape="1">
          <a:blip r:embed="rId3">
            <a:alphaModFix/>
          </a:blip>
          <a:srcRect b="3091" l="0" r="6006" t="0"/>
          <a:stretch/>
        </p:blipFill>
        <p:spPr>
          <a:xfrm>
            <a:off x="5377250" y="1159250"/>
            <a:ext cx="3766750" cy="2181650"/>
          </a:xfrm>
          <a:prstGeom prst="rect">
            <a:avLst/>
          </a:prstGeom>
          <a:noFill/>
          <a:ln>
            <a:noFill/>
          </a:ln>
        </p:spPr>
      </p:pic>
      <p:sp>
        <p:nvSpPr>
          <p:cNvPr id="131" name="Google Shape;131;p23"/>
          <p:cNvSpPr txBox="1"/>
          <p:nvPr>
            <p:ph idx="1" type="body"/>
          </p:nvPr>
        </p:nvSpPr>
        <p:spPr>
          <a:xfrm>
            <a:off x="158750" y="1458700"/>
            <a:ext cx="5348700" cy="18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Problem</a:t>
            </a:r>
            <a:r>
              <a:rPr lang="en"/>
              <a:t>: Need to increase efficiency of SalSyn when converting R-reticuline to salutaridine </a:t>
            </a:r>
            <a:endParaRPr/>
          </a:p>
          <a:p>
            <a:pPr indent="-342900" lvl="0" marL="457200" rtl="0" algn="l">
              <a:spcBef>
                <a:spcPts val="1600"/>
              </a:spcBef>
              <a:spcAft>
                <a:spcPts val="0"/>
              </a:spcAft>
              <a:buSzPts val="1800"/>
              <a:buChar char="-"/>
            </a:pPr>
            <a:r>
              <a:rPr lang="en"/>
              <a:t>Accumulation of </a:t>
            </a:r>
            <a:r>
              <a:rPr lang="en"/>
              <a:t>(R)</a:t>
            </a:r>
            <a:r>
              <a:rPr lang="en"/>
              <a:t>-reticuline in the conversion to salutaridine showed </a:t>
            </a:r>
            <a:r>
              <a:rPr lang="en"/>
              <a:t>inefficiency in catalyst SalSyn</a:t>
            </a:r>
            <a:r>
              <a:rPr lang="en"/>
              <a:t>  </a:t>
            </a:r>
            <a:endParaRPr/>
          </a:p>
          <a:p>
            <a:pPr indent="0" lvl="0" marL="0" rtl="0" algn="l">
              <a:spcBef>
                <a:spcPts val="1600"/>
              </a:spcBef>
              <a:spcAft>
                <a:spcPts val="1600"/>
              </a:spcAft>
              <a:buNone/>
            </a:pPr>
            <a:r>
              <a:t/>
            </a:r>
            <a:endParaRPr/>
          </a:p>
        </p:txBody>
      </p:sp>
      <p:sp>
        <p:nvSpPr>
          <p:cNvPr id="132" name="Google Shape;132;p23"/>
          <p:cNvSpPr txBox="1"/>
          <p:nvPr/>
        </p:nvSpPr>
        <p:spPr>
          <a:xfrm>
            <a:off x="158750" y="3286050"/>
            <a:ext cx="7683600" cy="1812600"/>
          </a:xfrm>
          <a:prstGeom prst="rect">
            <a:avLst/>
          </a:prstGeom>
          <a:noFill/>
          <a:ln>
            <a:noFill/>
          </a:ln>
        </p:spPr>
        <p:txBody>
          <a:bodyPr anchorCtr="0" anchor="ctr" bIns="91425" lIns="91425" spcFirstLastPara="1" rIns="91425" wrap="square" tIns="91425">
            <a:noAutofit/>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Found that SalSyn was N-glycosylated rather than anchored in the N-terminus</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Mutating the glycosylation sites further reduced the efficiency</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Protein engineered a fusion to keep the sites consistent, but use the same protein</a:t>
            </a:r>
            <a:endParaRPr sz="18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Study Conclusion</a:t>
            </a:r>
            <a:endParaRPr/>
          </a:p>
        </p:txBody>
      </p:sp>
      <p:sp>
        <p:nvSpPr>
          <p:cNvPr id="138" name="Google Shape;138;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resulting opioid biosynthesis strains required the </a:t>
            </a:r>
            <a:r>
              <a:rPr b="1" lang="en"/>
              <a:t>expression of 21 (thebaine) and 23 (hydrocodone) enzyme activities</a:t>
            </a:r>
            <a:r>
              <a:rPr lang="en"/>
              <a:t> from plants, mammals, bacteria, and yeast</a:t>
            </a:r>
            <a:endParaRPr/>
          </a:p>
          <a:p>
            <a:pPr indent="0" lvl="0" marL="0" rtl="0" algn="l">
              <a:spcBef>
                <a:spcPts val="1600"/>
              </a:spcBef>
              <a:spcAft>
                <a:spcPts val="0"/>
              </a:spcAft>
              <a:buNone/>
            </a:pPr>
            <a:r>
              <a:rPr lang="en"/>
              <a:t>~5ml of yeast grown over several days would provide one dose of pain medication which is sourced from .2m^2 of poppy field land over the course of a year</a:t>
            </a:r>
            <a:endParaRPr/>
          </a:p>
          <a:p>
            <a:pPr indent="0" lvl="0" marL="0" rtl="0" algn="l">
              <a:spcBef>
                <a:spcPts val="1600"/>
              </a:spcBef>
              <a:spcAft>
                <a:spcPts val="0"/>
              </a:spcAft>
              <a:buNone/>
            </a:pPr>
            <a:r>
              <a:rPr lang="en"/>
              <a:t>Limitations:</a:t>
            </a:r>
            <a:endParaRPr/>
          </a:p>
          <a:p>
            <a:pPr indent="-342900" lvl="0" marL="457200" rtl="0" algn="l">
              <a:spcBef>
                <a:spcPts val="0"/>
              </a:spcBef>
              <a:spcAft>
                <a:spcPts val="0"/>
              </a:spcAft>
              <a:buSzPts val="1800"/>
              <a:buChar char="-"/>
            </a:pPr>
            <a:r>
              <a:rPr lang="en"/>
              <a:t>With each enzymatic step added, the total titer decreased</a:t>
            </a:r>
            <a:endParaRPr/>
          </a:p>
          <a:p>
            <a:pPr indent="-342900" lvl="0" marL="457200" rtl="0" algn="l">
              <a:spcBef>
                <a:spcPts val="0"/>
              </a:spcBef>
              <a:spcAft>
                <a:spcPts val="0"/>
              </a:spcAft>
              <a:buSzPts val="1800"/>
              <a:buChar char="-"/>
            </a:pPr>
            <a:r>
              <a:rPr lang="en"/>
              <a:t>One of the most complicated gene</a:t>
            </a:r>
            <a:endParaRPr/>
          </a:p>
          <a:p>
            <a:pPr indent="457200" lvl="0" marL="0" rtl="0" algn="l">
              <a:spcBef>
                <a:spcPts val="0"/>
              </a:spcBef>
              <a:spcAft>
                <a:spcPts val="0"/>
              </a:spcAft>
              <a:buNone/>
            </a:pPr>
            <a:r>
              <a:rPr lang="en"/>
              <a:t>engineering projects, reproducibility</a:t>
            </a:r>
            <a:endParaRPr/>
          </a:p>
          <a:p>
            <a:pPr indent="0" lvl="0" marL="0" rtl="0" algn="l">
              <a:spcBef>
                <a:spcPts val="1600"/>
              </a:spcBef>
              <a:spcAft>
                <a:spcPts val="1600"/>
              </a:spcAft>
              <a:buNone/>
            </a:pPr>
            <a:r>
              <a:t/>
            </a:r>
            <a:endParaRPr/>
          </a:p>
        </p:txBody>
      </p:sp>
      <p:pic>
        <p:nvPicPr>
          <p:cNvPr id="139" name="Google Shape;139;p24"/>
          <p:cNvPicPr preferRelativeResize="0"/>
          <p:nvPr/>
        </p:nvPicPr>
        <p:blipFill rotWithShape="1">
          <a:blip r:embed="rId3">
            <a:alphaModFix/>
          </a:blip>
          <a:srcRect b="42545" l="0" r="0" t="0"/>
          <a:stretch/>
        </p:blipFill>
        <p:spPr>
          <a:xfrm>
            <a:off x="4976900" y="3766075"/>
            <a:ext cx="1871425" cy="1075200"/>
          </a:xfrm>
          <a:prstGeom prst="rect">
            <a:avLst/>
          </a:prstGeom>
          <a:noFill/>
          <a:ln>
            <a:noFill/>
          </a:ln>
        </p:spPr>
      </p:pic>
      <p:sp>
        <p:nvSpPr>
          <p:cNvPr id="140" name="Google Shape;140;p24"/>
          <p:cNvSpPr txBox="1"/>
          <p:nvPr/>
        </p:nvSpPr>
        <p:spPr>
          <a:xfrm>
            <a:off x="311700" y="4841275"/>
            <a:ext cx="8832300" cy="11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https://ae01.alicdn.com/kf/HTB1Cf17KhSYBuNjSsphq6zGvVXaS/Ultra-Large-2-3-People-Sleeping-Outdoor-Parachute-Hammock-3-2m-2-6-1-4-Cot.jpg</a:t>
            </a:r>
            <a:endParaRPr sz="1000"/>
          </a:p>
        </p:txBody>
      </p:sp>
      <p:pic>
        <p:nvPicPr>
          <p:cNvPr id="141" name="Google Shape;141;p24"/>
          <p:cNvPicPr preferRelativeResize="0"/>
          <p:nvPr/>
        </p:nvPicPr>
        <p:blipFill rotWithShape="1">
          <a:blip r:embed="rId4">
            <a:alphaModFix/>
          </a:blip>
          <a:srcRect b="23202" l="14937" r="52541" t="19787"/>
          <a:stretch/>
        </p:blipFill>
        <p:spPr>
          <a:xfrm>
            <a:off x="6848325" y="2995865"/>
            <a:ext cx="1871424" cy="184541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Takeaways</a:t>
            </a:r>
            <a:endParaRPr/>
          </a:p>
        </p:txBody>
      </p:sp>
      <p:sp>
        <p:nvSpPr>
          <p:cNvPr id="147" name="Google Shape;147;p25"/>
          <p:cNvSpPr txBox="1"/>
          <p:nvPr>
            <p:ph idx="1" type="body"/>
          </p:nvPr>
        </p:nvSpPr>
        <p:spPr>
          <a:xfrm>
            <a:off x="311700" y="1253625"/>
            <a:ext cx="6074700" cy="312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Responsible Design</a:t>
            </a:r>
            <a:endParaRPr/>
          </a:p>
          <a:p>
            <a:pPr indent="-342900" lvl="1" marL="914400" rtl="0" algn="l">
              <a:spcBef>
                <a:spcPts val="0"/>
              </a:spcBef>
              <a:spcAft>
                <a:spcPts val="0"/>
              </a:spcAft>
              <a:buSzPts val="1800"/>
              <a:buChar char="-"/>
            </a:pPr>
            <a:r>
              <a:rPr lang="en" sz="1800"/>
              <a:t>Keeping this in mind when designing</a:t>
            </a:r>
            <a:endParaRPr sz="1800"/>
          </a:p>
          <a:p>
            <a:pPr indent="-342900" lvl="1" marL="914400" rtl="0" algn="l">
              <a:spcBef>
                <a:spcPts val="0"/>
              </a:spcBef>
              <a:spcAft>
                <a:spcPts val="0"/>
              </a:spcAft>
              <a:buSzPts val="1800"/>
              <a:buChar char="-"/>
            </a:pPr>
            <a:r>
              <a:rPr lang="en" sz="1800"/>
              <a:t>Dual-Use for substance abuse</a:t>
            </a:r>
            <a:endParaRPr/>
          </a:p>
          <a:p>
            <a:pPr indent="-342900" lvl="0" marL="457200" rtl="0" algn="l">
              <a:spcBef>
                <a:spcPts val="0"/>
              </a:spcBef>
              <a:spcAft>
                <a:spcPts val="0"/>
              </a:spcAft>
              <a:buSzPts val="1800"/>
              <a:buChar char="-"/>
            </a:pPr>
            <a:r>
              <a:rPr lang="en"/>
              <a:t>Iterative Design Cycle </a:t>
            </a:r>
            <a:endParaRPr/>
          </a:p>
          <a:p>
            <a:pPr indent="-342900" lvl="0" marL="457200" rtl="0" algn="l">
              <a:spcBef>
                <a:spcPts val="0"/>
              </a:spcBef>
              <a:spcAft>
                <a:spcPts val="0"/>
              </a:spcAft>
              <a:buSzPts val="1800"/>
              <a:buChar char="-"/>
            </a:pPr>
            <a:r>
              <a:rPr lang="en"/>
              <a:t>Product Formation Optimization</a:t>
            </a:r>
            <a:endParaRPr/>
          </a:p>
          <a:p>
            <a:pPr indent="-342900" lvl="1" marL="914400" rtl="0" algn="l">
              <a:spcBef>
                <a:spcPts val="0"/>
              </a:spcBef>
              <a:spcAft>
                <a:spcPts val="0"/>
              </a:spcAft>
              <a:buSzPts val="1800"/>
              <a:buChar char="-"/>
            </a:pPr>
            <a:r>
              <a:rPr lang="en" sz="1800"/>
              <a:t>Recognizing inefficient reactions (i.e., inefficient rate of product accumulations)</a:t>
            </a:r>
            <a:endParaRPr sz="1800"/>
          </a:p>
          <a:p>
            <a:pPr indent="-342900" lvl="1" marL="914400" rtl="0" algn="l">
              <a:spcBef>
                <a:spcPts val="0"/>
              </a:spcBef>
              <a:spcAft>
                <a:spcPts val="0"/>
              </a:spcAft>
              <a:buSzPts val="1800"/>
              <a:buChar char="-"/>
            </a:pPr>
            <a:r>
              <a:rPr lang="en" sz="1800"/>
              <a:t>Substituting homologs with superior kinetics</a:t>
            </a:r>
            <a:endParaRPr sz="1800"/>
          </a:p>
          <a:p>
            <a:pPr indent="-342900" lvl="1" marL="914400" rtl="0" algn="l">
              <a:spcBef>
                <a:spcPts val="0"/>
              </a:spcBef>
              <a:spcAft>
                <a:spcPts val="0"/>
              </a:spcAft>
              <a:buSzPts val="1800"/>
              <a:buChar char="-"/>
            </a:pPr>
            <a:r>
              <a:rPr lang="en" sz="1800"/>
              <a:t>Protein engineering heterologous expression</a:t>
            </a:r>
            <a:endParaRPr sz="1800"/>
          </a:p>
        </p:txBody>
      </p:sp>
      <p:pic>
        <p:nvPicPr>
          <p:cNvPr id="148" name="Google Shape;148;p25"/>
          <p:cNvPicPr preferRelativeResize="0"/>
          <p:nvPr/>
        </p:nvPicPr>
        <p:blipFill>
          <a:blip r:embed="rId3">
            <a:alphaModFix/>
          </a:blip>
          <a:stretch>
            <a:fillRect/>
          </a:stretch>
        </p:blipFill>
        <p:spPr>
          <a:xfrm>
            <a:off x="6228750" y="857050"/>
            <a:ext cx="2847774" cy="2844349"/>
          </a:xfrm>
          <a:prstGeom prst="rect">
            <a:avLst/>
          </a:prstGeom>
          <a:noFill/>
          <a:ln>
            <a:noFill/>
          </a:ln>
        </p:spPr>
      </p:pic>
      <p:sp>
        <p:nvSpPr>
          <p:cNvPr id="149" name="Google Shape;149;p25"/>
          <p:cNvSpPr txBox="1"/>
          <p:nvPr/>
        </p:nvSpPr>
        <p:spPr>
          <a:xfrm>
            <a:off x="6475725" y="3838725"/>
            <a:ext cx="2638200" cy="41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222222"/>
                </a:solidFill>
                <a:highlight>
                  <a:srgbClr val="FFFFFF"/>
                </a:highlight>
              </a:rPr>
              <a:t>Photo from: Pouvreau, Vanhercke, &amp; Singh. </a:t>
            </a:r>
            <a:r>
              <a:rPr i="1" lang="en" sz="800">
                <a:solidFill>
                  <a:srgbClr val="222222"/>
                </a:solidFill>
                <a:highlight>
                  <a:srgbClr val="FFFFFF"/>
                </a:highlight>
              </a:rPr>
              <a:t>Plant science</a:t>
            </a:r>
            <a:r>
              <a:rPr lang="en" sz="800">
                <a:solidFill>
                  <a:srgbClr val="222222"/>
                </a:solidFill>
                <a:highlight>
                  <a:srgbClr val="FFFFFF"/>
                </a:highlight>
              </a:rPr>
              <a:t>,  2018. </a:t>
            </a:r>
            <a:endParaRPr sz="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Authors</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Calibri"/>
                <a:ea typeface="Calibri"/>
                <a:cs typeface="Calibri"/>
                <a:sym typeface="Calibri"/>
              </a:rPr>
              <a:t>So the PI for this research was dr. smolke and</a:t>
            </a:r>
            <a:endParaRPr/>
          </a:p>
        </p:txBody>
      </p:sp>
      <p:pic>
        <p:nvPicPr>
          <p:cNvPr id="62" name="Google Shape;62;p14"/>
          <p:cNvPicPr preferRelativeResize="0"/>
          <p:nvPr/>
        </p:nvPicPr>
        <p:blipFill>
          <a:blip r:embed="rId3">
            <a:alphaModFix/>
          </a:blip>
          <a:stretch>
            <a:fillRect/>
          </a:stretch>
        </p:blipFill>
        <p:spPr>
          <a:xfrm>
            <a:off x="311700" y="1196950"/>
            <a:ext cx="4252200" cy="1195575"/>
          </a:xfrm>
          <a:prstGeom prst="rect">
            <a:avLst/>
          </a:prstGeom>
          <a:noFill/>
          <a:ln>
            <a:noFill/>
          </a:ln>
        </p:spPr>
      </p:pic>
      <p:pic>
        <p:nvPicPr>
          <p:cNvPr id="63" name="Google Shape;63;p14"/>
          <p:cNvPicPr preferRelativeResize="0"/>
          <p:nvPr/>
        </p:nvPicPr>
        <p:blipFill>
          <a:blip r:embed="rId4">
            <a:alphaModFix/>
          </a:blip>
          <a:stretch>
            <a:fillRect/>
          </a:stretch>
        </p:blipFill>
        <p:spPr>
          <a:xfrm>
            <a:off x="311700" y="2571750"/>
            <a:ext cx="6127799" cy="2129025"/>
          </a:xfrm>
          <a:prstGeom prst="rect">
            <a:avLst/>
          </a:prstGeom>
          <a:noFill/>
          <a:ln>
            <a:noFill/>
          </a:ln>
        </p:spPr>
      </p:pic>
      <p:sp>
        <p:nvSpPr>
          <p:cNvPr id="64" name="Google Shape;64;p14"/>
          <p:cNvSpPr txBox="1"/>
          <p:nvPr/>
        </p:nvSpPr>
        <p:spPr>
          <a:xfrm>
            <a:off x="311700" y="4767050"/>
            <a:ext cx="1845900" cy="24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t>http://smolkelab.weebly.com/</a:t>
            </a:r>
            <a:endParaRPr sz="1000"/>
          </a:p>
        </p:txBody>
      </p:sp>
      <p:pic>
        <p:nvPicPr>
          <p:cNvPr id="65" name="Google Shape;65;p14"/>
          <p:cNvPicPr preferRelativeResize="0"/>
          <p:nvPr/>
        </p:nvPicPr>
        <p:blipFill>
          <a:blip r:embed="rId5">
            <a:alphaModFix/>
          </a:blip>
          <a:stretch>
            <a:fillRect/>
          </a:stretch>
        </p:blipFill>
        <p:spPr>
          <a:xfrm>
            <a:off x="4821425" y="73075"/>
            <a:ext cx="4099525" cy="3311444"/>
          </a:xfrm>
          <a:prstGeom prst="rect">
            <a:avLst/>
          </a:prstGeom>
          <a:noFill/>
          <a:ln>
            <a:noFill/>
          </a:ln>
        </p:spPr>
      </p:pic>
      <p:pic>
        <p:nvPicPr>
          <p:cNvPr id="66" name="Google Shape;66;p14"/>
          <p:cNvPicPr preferRelativeResize="0"/>
          <p:nvPr/>
        </p:nvPicPr>
        <p:blipFill>
          <a:blip r:embed="rId6">
            <a:alphaModFix/>
          </a:blip>
          <a:stretch>
            <a:fillRect/>
          </a:stretch>
        </p:blipFill>
        <p:spPr>
          <a:xfrm>
            <a:off x="6225363" y="3600263"/>
            <a:ext cx="2695575" cy="1304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u="sng"/>
              <a:t>Problem:</a:t>
            </a:r>
            <a:r>
              <a:rPr lang="en" sz="1800"/>
              <a:t> Shortage of painkillers in develo</a:t>
            </a:r>
            <a:r>
              <a:rPr lang="en"/>
              <a:t>ping countries</a:t>
            </a:r>
            <a:r>
              <a:rPr lang="en" sz="1800"/>
              <a:t> </a:t>
            </a:r>
            <a:r>
              <a:rPr lang="en"/>
              <a:t>from traditional poppy-based supply chain </a:t>
            </a:r>
            <a:r>
              <a:rPr lang="en" sz="1800"/>
              <a:t>to meet licit medical and scientific demands </a:t>
            </a:r>
            <a:endParaRPr/>
          </a:p>
          <a:p>
            <a:pPr indent="-342900" lvl="0" marL="457200" rtl="0" algn="l">
              <a:spcBef>
                <a:spcPts val="0"/>
              </a:spcBef>
              <a:spcAft>
                <a:spcPts val="0"/>
              </a:spcAft>
              <a:buSzPts val="1800"/>
              <a:buChar char="-"/>
            </a:pPr>
            <a:r>
              <a:rPr lang="en" u="sng"/>
              <a:t>Solution:</a:t>
            </a:r>
            <a:r>
              <a:rPr lang="en"/>
              <a:t> M</a:t>
            </a:r>
            <a:r>
              <a:rPr lang="en" sz="1800"/>
              <a:t>etabolically engineer yeast to be able to synthesize </a:t>
            </a:r>
            <a:r>
              <a:rPr lang="en" sz="1800"/>
              <a:t>opioids</a:t>
            </a:r>
            <a:r>
              <a:rPr lang="en" sz="1800"/>
              <a:t> from sugar (carbon</a:t>
            </a:r>
            <a:r>
              <a:rPr lang="en"/>
              <a:t>)</a:t>
            </a:r>
            <a:endParaRPr/>
          </a:p>
          <a:p>
            <a:pPr indent="-342900" lvl="0" marL="457200" rtl="0" algn="l">
              <a:spcBef>
                <a:spcPts val="0"/>
              </a:spcBef>
              <a:spcAft>
                <a:spcPts val="0"/>
              </a:spcAft>
              <a:buSzPts val="1800"/>
              <a:buChar char="-"/>
            </a:pPr>
            <a:r>
              <a:rPr lang="en" u="sng"/>
              <a:t>Goal:</a:t>
            </a:r>
            <a:r>
              <a:rPr lang="en"/>
              <a:t> </a:t>
            </a:r>
            <a:r>
              <a:rPr lang="en" sz="1800"/>
              <a:t>Proof of Principle of replacing </a:t>
            </a:r>
            <a:r>
              <a:rPr lang="en" sz="1800"/>
              <a:t>opium</a:t>
            </a:r>
            <a:r>
              <a:rPr lang="en" sz="1800"/>
              <a:t> poppies with yeast produced thebaine and hydrocodone</a:t>
            </a:r>
            <a:endParaRPr sz="1800"/>
          </a:p>
        </p:txBody>
      </p:sp>
      <p:pic>
        <p:nvPicPr>
          <p:cNvPr id="73" name="Google Shape;73;p15"/>
          <p:cNvPicPr preferRelativeResize="0"/>
          <p:nvPr/>
        </p:nvPicPr>
        <p:blipFill>
          <a:blip r:embed="rId3">
            <a:alphaModFix/>
          </a:blip>
          <a:stretch>
            <a:fillRect/>
          </a:stretch>
        </p:blipFill>
        <p:spPr>
          <a:xfrm>
            <a:off x="4034100" y="2982449"/>
            <a:ext cx="3302300" cy="1919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Takeaways</a:t>
            </a:r>
            <a:endParaRPr/>
          </a:p>
        </p:txBody>
      </p:sp>
      <p:sp>
        <p:nvSpPr>
          <p:cNvPr id="79" name="Google Shape;79;p16"/>
          <p:cNvSpPr txBox="1"/>
          <p:nvPr>
            <p:ph idx="1" type="body"/>
          </p:nvPr>
        </p:nvSpPr>
        <p:spPr>
          <a:xfrm>
            <a:off x="311700" y="1253625"/>
            <a:ext cx="6074700" cy="312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Responsible Design</a:t>
            </a:r>
            <a:endParaRPr/>
          </a:p>
          <a:p>
            <a:pPr indent="-342900" lvl="1" marL="914400" rtl="0" algn="l">
              <a:spcBef>
                <a:spcPts val="0"/>
              </a:spcBef>
              <a:spcAft>
                <a:spcPts val="0"/>
              </a:spcAft>
              <a:buSzPts val="1800"/>
              <a:buChar char="-"/>
            </a:pPr>
            <a:r>
              <a:rPr lang="en" sz="1800"/>
              <a:t>Keeping this in mind when designing</a:t>
            </a:r>
            <a:endParaRPr sz="1800"/>
          </a:p>
          <a:p>
            <a:pPr indent="-342900" lvl="1" marL="914400" rtl="0" algn="l">
              <a:spcBef>
                <a:spcPts val="0"/>
              </a:spcBef>
              <a:spcAft>
                <a:spcPts val="0"/>
              </a:spcAft>
              <a:buSzPts val="1800"/>
              <a:buChar char="-"/>
            </a:pPr>
            <a:r>
              <a:rPr lang="en" sz="1800"/>
              <a:t>Dual-Use for substance abuse</a:t>
            </a:r>
            <a:endParaRPr/>
          </a:p>
          <a:p>
            <a:pPr indent="-342900" lvl="0" marL="457200" rtl="0" algn="l">
              <a:spcBef>
                <a:spcPts val="0"/>
              </a:spcBef>
              <a:spcAft>
                <a:spcPts val="0"/>
              </a:spcAft>
              <a:buSzPts val="1800"/>
              <a:buChar char="-"/>
            </a:pPr>
            <a:r>
              <a:rPr lang="en"/>
              <a:t>Iterative Design Cycle </a:t>
            </a:r>
            <a:endParaRPr/>
          </a:p>
          <a:p>
            <a:pPr indent="-342900" lvl="0" marL="457200" rtl="0" algn="l">
              <a:spcBef>
                <a:spcPts val="0"/>
              </a:spcBef>
              <a:spcAft>
                <a:spcPts val="0"/>
              </a:spcAft>
              <a:buSzPts val="1800"/>
              <a:buChar char="-"/>
            </a:pPr>
            <a:r>
              <a:rPr lang="en"/>
              <a:t>Product Formation Optimization</a:t>
            </a:r>
            <a:endParaRPr/>
          </a:p>
          <a:p>
            <a:pPr indent="-342900" lvl="1" marL="914400" rtl="0" algn="l">
              <a:spcBef>
                <a:spcPts val="0"/>
              </a:spcBef>
              <a:spcAft>
                <a:spcPts val="0"/>
              </a:spcAft>
              <a:buSzPts val="1800"/>
              <a:buChar char="-"/>
            </a:pPr>
            <a:r>
              <a:rPr lang="en" sz="1800"/>
              <a:t>Recognizing inefficient reactions (i.e., in</a:t>
            </a:r>
            <a:r>
              <a:rPr lang="en" sz="1800"/>
              <a:t>efficient</a:t>
            </a:r>
            <a:r>
              <a:rPr lang="en" sz="1800"/>
              <a:t> rate of product accumulations)</a:t>
            </a:r>
            <a:endParaRPr sz="1800"/>
          </a:p>
          <a:p>
            <a:pPr indent="-342900" lvl="1" marL="914400" rtl="0" algn="l">
              <a:spcBef>
                <a:spcPts val="0"/>
              </a:spcBef>
              <a:spcAft>
                <a:spcPts val="0"/>
              </a:spcAft>
              <a:buSzPts val="1800"/>
              <a:buChar char="-"/>
            </a:pPr>
            <a:r>
              <a:rPr lang="en" sz="1800"/>
              <a:t>Substituting homologs with superior kinetics</a:t>
            </a:r>
            <a:endParaRPr sz="1800"/>
          </a:p>
          <a:p>
            <a:pPr indent="-342900" lvl="1" marL="914400" rtl="0" algn="l">
              <a:spcBef>
                <a:spcPts val="0"/>
              </a:spcBef>
              <a:spcAft>
                <a:spcPts val="0"/>
              </a:spcAft>
              <a:buSzPts val="1800"/>
              <a:buChar char="-"/>
            </a:pPr>
            <a:r>
              <a:rPr lang="en" sz="1800"/>
              <a:t>Protein engineering heterologous expression</a:t>
            </a:r>
            <a:endParaRPr sz="1800"/>
          </a:p>
        </p:txBody>
      </p:sp>
      <p:pic>
        <p:nvPicPr>
          <p:cNvPr id="80" name="Google Shape;80;p16"/>
          <p:cNvPicPr preferRelativeResize="0"/>
          <p:nvPr/>
        </p:nvPicPr>
        <p:blipFill>
          <a:blip r:embed="rId3">
            <a:alphaModFix/>
          </a:blip>
          <a:stretch>
            <a:fillRect/>
          </a:stretch>
        </p:blipFill>
        <p:spPr>
          <a:xfrm>
            <a:off x="6228750" y="857050"/>
            <a:ext cx="2847774" cy="2844349"/>
          </a:xfrm>
          <a:prstGeom prst="rect">
            <a:avLst/>
          </a:prstGeom>
          <a:noFill/>
          <a:ln>
            <a:noFill/>
          </a:ln>
        </p:spPr>
      </p:pic>
      <p:sp>
        <p:nvSpPr>
          <p:cNvPr id="81" name="Google Shape;81;p16"/>
          <p:cNvSpPr txBox="1"/>
          <p:nvPr/>
        </p:nvSpPr>
        <p:spPr>
          <a:xfrm>
            <a:off x="6475725" y="3838725"/>
            <a:ext cx="2638200" cy="41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solidFill>
                  <a:srgbClr val="222222"/>
                </a:solidFill>
                <a:highlight>
                  <a:srgbClr val="FFFFFF"/>
                </a:highlight>
              </a:rPr>
              <a:t>Photo from: Pouvreau</a:t>
            </a:r>
            <a:r>
              <a:rPr lang="en" sz="800">
                <a:solidFill>
                  <a:srgbClr val="222222"/>
                </a:solidFill>
                <a:highlight>
                  <a:srgbClr val="FFFFFF"/>
                </a:highlight>
              </a:rPr>
              <a:t>, Vanhercke, &amp; Singh. </a:t>
            </a:r>
            <a:r>
              <a:rPr i="1" lang="en" sz="800">
                <a:solidFill>
                  <a:srgbClr val="222222"/>
                </a:solidFill>
                <a:highlight>
                  <a:srgbClr val="FFFFFF"/>
                </a:highlight>
              </a:rPr>
              <a:t>Plant science</a:t>
            </a:r>
            <a:r>
              <a:rPr lang="en" sz="800">
                <a:solidFill>
                  <a:srgbClr val="222222"/>
                </a:solidFill>
                <a:highlight>
                  <a:srgbClr val="FFFFFF"/>
                </a:highlight>
              </a:rPr>
              <a:t>, </a:t>
            </a:r>
            <a:r>
              <a:rPr lang="en" sz="800">
                <a:solidFill>
                  <a:srgbClr val="222222"/>
                </a:solidFill>
                <a:highlight>
                  <a:srgbClr val="FFFFFF"/>
                </a:highlight>
              </a:rPr>
              <a:t> 2018. </a:t>
            </a:r>
            <a:endParaRPr sz="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Overview on Opioids</a:t>
            </a:r>
            <a:endParaRPr/>
          </a:p>
        </p:txBody>
      </p:sp>
      <p:sp>
        <p:nvSpPr>
          <p:cNvPr id="87" name="Google Shape;87;p17"/>
          <p:cNvSpPr txBox="1"/>
          <p:nvPr>
            <p:ph idx="1" type="body"/>
          </p:nvPr>
        </p:nvSpPr>
        <p:spPr>
          <a:xfrm>
            <a:off x="311700" y="1075250"/>
            <a:ext cx="8520600" cy="384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World Health Organization (WHO) classification </a:t>
            </a:r>
            <a:endParaRPr/>
          </a:p>
          <a:p>
            <a:pPr indent="-342900" lvl="0" marL="457200" rtl="0" algn="l">
              <a:spcBef>
                <a:spcPts val="1600"/>
              </a:spcBef>
              <a:spcAft>
                <a:spcPts val="0"/>
              </a:spcAft>
              <a:buSzPts val="1800"/>
              <a:buChar char="-"/>
            </a:pPr>
            <a:r>
              <a:rPr lang="en"/>
              <a:t>Opioids</a:t>
            </a:r>
            <a:r>
              <a:rPr lang="en"/>
              <a:t> are essential for pain management in severe cases</a:t>
            </a:r>
            <a:endParaRPr/>
          </a:p>
          <a:p>
            <a:pPr indent="-342900" lvl="0" marL="457200" rtl="0" algn="l">
              <a:spcBef>
                <a:spcPts val="0"/>
              </a:spcBef>
              <a:spcAft>
                <a:spcPts val="0"/>
              </a:spcAft>
              <a:buSzPts val="1800"/>
              <a:buChar char="-"/>
            </a:pPr>
            <a:r>
              <a:rPr lang="en"/>
              <a:t>Highly abused, especially heroin</a:t>
            </a:r>
            <a:endParaRPr/>
          </a:p>
          <a:p>
            <a:pPr indent="-317500" lvl="1" marL="914400" rtl="0" algn="l">
              <a:spcBef>
                <a:spcPts val="0"/>
              </a:spcBef>
              <a:spcAft>
                <a:spcPts val="0"/>
              </a:spcAft>
              <a:buSzPts val="1400"/>
              <a:buChar char="-"/>
            </a:pPr>
            <a:r>
              <a:rPr lang="en"/>
              <a:t>Globally estimated 13.5 million people take opioids, 9.2 of which take heroin</a:t>
            </a:r>
            <a:endParaRPr/>
          </a:p>
          <a:p>
            <a:pPr indent="-317500" lvl="1" marL="914400" rtl="0" algn="l">
              <a:spcBef>
                <a:spcPts val="0"/>
              </a:spcBef>
              <a:spcAft>
                <a:spcPts val="0"/>
              </a:spcAft>
              <a:buSzPts val="1400"/>
              <a:buChar char="-"/>
            </a:pPr>
            <a:r>
              <a:rPr lang="en"/>
              <a:t>With injections, HIV and Hepatitis </a:t>
            </a:r>
            <a:r>
              <a:rPr lang="en"/>
              <a:t>transmission</a:t>
            </a:r>
            <a:r>
              <a:rPr lang="en"/>
              <a:t> are a risk</a:t>
            </a:r>
            <a:endParaRPr/>
          </a:p>
          <a:p>
            <a:pPr indent="-317500" lvl="1" marL="914400" rtl="0" algn="l">
              <a:spcBef>
                <a:spcPts val="0"/>
              </a:spcBef>
              <a:spcAft>
                <a:spcPts val="0"/>
              </a:spcAft>
              <a:buSzPts val="1400"/>
              <a:buChar char="-"/>
            </a:pPr>
            <a:r>
              <a:rPr lang="en"/>
              <a:t>Abusers often times take other drugs as well, increasing risk of death</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sz="1000"/>
              <a:t>http://www.who.int/substance_abuse/facts/opiates/en/</a:t>
            </a:r>
            <a:endParaRPr sz="1000"/>
          </a:p>
          <a:p>
            <a:pPr indent="0" lvl="0" marL="0" rtl="0" algn="l">
              <a:spcBef>
                <a:spcPts val="1600"/>
              </a:spcBef>
              <a:spcAft>
                <a:spcPts val="1600"/>
              </a:spcAft>
              <a:buNone/>
            </a:pPr>
            <a:r>
              <a:t/>
            </a:r>
            <a:endParaRPr/>
          </a:p>
        </p:txBody>
      </p:sp>
      <p:pic>
        <p:nvPicPr>
          <p:cNvPr id="88" name="Google Shape;88;p17"/>
          <p:cNvPicPr preferRelativeResize="0"/>
          <p:nvPr/>
        </p:nvPicPr>
        <p:blipFill>
          <a:blip r:embed="rId3">
            <a:alphaModFix/>
          </a:blip>
          <a:stretch>
            <a:fillRect/>
          </a:stretch>
        </p:blipFill>
        <p:spPr>
          <a:xfrm>
            <a:off x="2905125" y="3189175"/>
            <a:ext cx="3333750" cy="1428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Responsible Design</a:t>
            </a:r>
            <a:endParaRPr/>
          </a:p>
        </p:txBody>
      </p:sp>
      <p:sp>
        <p:nvSpPr>
          <p:cNvPr id="94" name="Google Shape;94;p18"/>
          <p:cNvSpPr txBox="1"/>
          <p:nvPr>
            <p:ph idx="1" type="body"/>
          </p:nvPr>
        </p:nvSpPr>
        <p:spPr>
          <a:xfrm>
            <a:off x="311700" y="1075250"/>
            <a:ext cx="8520600" cy="384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Precautions were taken to ensure that this doesn’t result in opioid abuse. </a:t>
            </a:r>
            <a:endParaRPr/>
          </a:p>
          <a:p>
            <a:pPr indent="-342900" lvl="0" marL="457200" rtl="0" algn="l">
              <a:spcBef>
                <a:spcPts val="1600"/>
              </a:spcBef>
              <a:spcAft>
                <a:spcPts val="0"/>
              </a:spcAft>
              <a:buSzPts val="1800"/>
              <a:buChar char="-"/>
            </a:pPr>
            <a:r>
              <a:rPr lang="en"/>
              <a:t>Sought permission from U.S. Drug Enforcement Agency </a:t>
            </a:r>
            <a:endParaRPr/>
          </a:p>
          <a:p>
            <a:pPr indent="-317500" lvl="1" marL="914400" rtl="0" algn="l">
              <a:spcBef>
                <a:spcPts val="0"/>
              </a:spcBef>
              <a:spcAft>
                <a:spcPts val="0"/>
              </a:spcAft>
              <a:buSzPts val="1400"/>
              <a:buAutoNum type="alphaLcPeriod"/>
            </a:pPr>
            <a:r>
              <a:rPr lang="en"/>
              <a:t>Background screening of researchers</a:t>
            </a:r>
            <a:endParaRPr/>
          </a:p>
          <a:p>
            <a:pPr indent="-317500" lvl="1" marL="914400" rtl="0" algn="l">
              <a:spcBef>
                <a:spcPts val="0"/>
              </a:spcBef>
              <a:spcAft>
                <a:spcPts val="0"/>
              </a:spcAft>
              <a:buSzPts val="1400"/>
              <a:buAutoNum type="alphaLcPeriod"/>
            </a:pPr>
            <a:r>
              <a:rPr lang="en"/>
              <a:t>Detailed protocols</a:t>
            </a:r>
            <a:endParaRPr/>
          </a:p>
          <a:p>
            <a:pPr indent="-317500" lvl="1" marL="914400" rtl="0" algn="l">
              <a:spcBef>
                <a:spcPts val="0"/>
              </a:spcBef>
              <a:spcAft>
                <a:spcPts val="0"/>
              </a:spcAft>
              <a:buSzPts val="1400"/>
              <a:buAutoNum type="alphaLcPeriod"/>
            </a:pPr>
            <a:r>
              <a:rPr lang="en"/>
              <a:t>Increased physical containment for strains and compounds</a:t>
            </a:r>
            <a:endParaRPr/>
          </a:p>
          <a:p>
            <a:pPr indent="-317500" lvl="1" marL="914400" rtl="0" algn="l">
              <a:spcBef>
                <a:spcPts val="0"/>
              </a:spcBef>
              <a:spcAft>
                <a:spcPts val="0"/>
              </a:spcAft>
              <a:buSzPts val="1400"/>
              <a:buAutoNum type="alphaLcPeriod"/>
            </a:pPr>
            <a:r>
              <a:rPr lang="en"/>
              <a:t>Increased laboratory security </a:t>
            </a:r>
            <a:endParaRPr/>
          </a:p>
          <a:p>
            <a:pPr indent="-317500" lvl="1" marL="914400" rtl="0" algn="l">
              <a:spcBef>
                <a:spcPts val="0"/>
              </a:spcBef>
              <a:spcAft>
                <a:spcPts val="0"/>
              </a:spcAft>
              <a:buSzPts val="1400"/>
              <a:buAutoNum type="alphaLcPeriod"/>
            </a:pPr>
            <a:r>
              <a:rPr lang="en"/>
              <a:t>Explicit management and reporting</a:t>
            </a:r>
            <a:endParaRPr/>
          </a:p>
          <a:p>
            <a:pPr indent="-342900" lvl="0" marL="457200" rtl="0" algn="l">
              <a:spcBef>
                <a:spcPts val="0"/>
              </a:spcBef>
              <a:spcAft>
                <a:spcPts val="0"/>
              </a:spcAft>
              <a:buSzPts val="1800"/>
              <a:buChar char="-"/>
            </a:pPr>
            <a:r>
              <a:rPr lang="en"/>
              <a:t>Built yeast strain that only produce opioids with additional steps and costs to converting specific compounds to heroin</a:t>
            </a:r>
            <a:endParaRPr/>
          </a:p>
          <a:p>
            <a:pPr indent="-342900" lvl="0" marL="457200" rtl="0" algn="l">
              <a:spcBef>
                <a:spcPts val="0"/>
              </a:spcBef>
              <a:spcAft>
                <a:spcPts val="0"/>
              </a:spcAft>
              <a:buSzPts val="1800"/>
              <a:buChar char="-"/>
            </a:pPr>
            <a:r>
              <a:rPr lang="en"/>
              <a:t>Additional research, optimization and huge production scale-up is required and thus not economically competitive for “home brew” pursuits.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did they Build the Pathway?</a:t>
            </a:r>
            <a:endParaRPr/>
          </a:p>
        </p:txBody>
      </p:sp>
      <p:sp>
        <p:nvSpPr>
          <p:cNvPr id="100" name="Google Shape;100;p19"/>
          <p:cNvSpPr txBox="1"/>
          <p:nvPr>
            <p:ph idx="1" type="body"/>
          </p:nvPr>
        </p:nvSpPr>
        <p:spPr>
          <a:xfrm>
            <a:off x="311700" y="1152475"/>
            <a:ext cx="4483800" cy="3783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Split the pathway into 4 parts</a:t>
            </a:r>
            <a:endParaRPr/>
          </a:p>
          <a:p>
            <a:pPr indent="-317500" lvl="1" marL="914400" rtl="0" algn="l">
              <a:spcBef>
                <a:spcPts val="0"/>
              </a:spcBef>
              <a:spcAft>
                <a:spcPts val="0"/>
              </a:spcAft>
              <a:buSzPts val="1400"/>
              <a:buChar char="-"/>
            </a:pPr>
            <a:r>
              <a:rPr lang="en" sz="1800"/>
              <a:t>Tyrosine module</a:t>
            </a:r>
            <a:endParaRPr sz="1800"/>
          </a:p>
          <a:p>
            <a:pPr indent="-317500" lvl="1" marL="914400" rtl="0" algn="l">
              <a:spcBef>
                <a:spcPts val="0"/>
              </a:spcBef>
              <a:spcAft>
                <a:spcPts val="0"/>
              </a:spcAft>
              <a:buSzPts val="1400"/>
              <a:buChar char="-"/>
            </a:pPr>
            <a:r>
              <a:rPr lang="en" sz="1800"/>
              <a:t>Reticuline biosynthetic pathway  </a:t>
            </a:r>
            <a:endParaRPr sz="1800"/>
          </a:p>
          <a:p>
            <a:pPr indent="-317500" lvl="2" marL="1371600" rtl="0" algn="l">
              <a:spcBef>
                <a:spcPts val="0"/>
              </a:spcBef>
              <a:spcAft>
                <a:spcPts val="0"/>
              </a:spcAft>
              <a:buSzPts val="1400"/>
              <a:buChar char="-"/>
            </a:pPr>
            <a:r>
              <a:rPr lang="en"/>
              <a:t>Tyrosine to (S)-reticuline</a:t>
            </a:r>
            <a:endParaRPr/>
          </a:p>
          <a:p>
            <a:pPr indent="-317500" lvl="1" marL="914400" rtl="0" algn="l">
              <a:spcBef>
                <a:spcPts val="0"/>
              </a:spcBef>
              <a:spcAft>
                <a:spcPts val="0"/>
              </a:spcAft>
              <a:buSzPts val="1400"/>
              <a:buChar char="-"/>
            </a:pPr>
            <a:r>
              <a:rPr lang="en" sz="1800"/>
              <a:t>Thebaine module </a:t>
            </a:r>
            <a:endParaRPr/>
          </a:p>
          <a:p>
            <a:pPr indent="-317500" lvl="2" marL="1371600" rtl="0" algn="l">
              <a:spcBef>
                <a:spcPts val="0"/>
              </a:spcBef>
              <a:spcAft>
                <a:spcPts val="0"/>
              </a:spcAft>
              <a:buSzPts val="1400"/>
              <a:buChar char="-"/>
            </a:pPr>
            <a:r>
              <a:rPr lang="en"/>
              <a:t>(R)</a:t>
            </a:r>
            <a:r>
              <a:rPr lang="en"/>
              <a:t>-reticuline to Thebaine</a:t>
            </a:r>
            <a:endParaRPr/>
          </a:p>
          <a:p>
            <a:pPr indent="-317500" lvl="1" marL="914400" rtl="0" algn="l">
              <a:spcBef>
                <a:spcPts val="0"/>
              </a:spcBef>
              <a:spcAft>
                <a:spcPts val="0"/>
              </a:spcAft>
              <a:buSzPts val="1400"/>
              <a:buChar char="-"/>
            </a:pPr>
            <a:r>
              <a:rPr lang="en" sz="1800"/>
              <a:t>Hydrocodone module</a:t>
            </a:r>
            <a:r>
              <a:rPr lang="en"/>
              <a:t> </a:t>
            </a:r>
            <a:endParaRPr/>
          </a:p>
          <a:p>
            <a:pPr indent="-317500" lvl="2" marL="1371600" rtl="0" algn="l">
              <a:spcBef>
                <a:spcPts val="0"/>
              </a:spcBef>
              <a:spcAft>
                <a:spcPts val="0"/>
              </a:spcAft>
              <a:buSzPts val="1400"/>
              <a:buChar char="-"/>
            </a:pPr>
            <a:r>
              <a:rPr lang="en"/>
              <a:t>Thebaine to hydrocodone</a:t>
            </a:r>
            <a:endParaRPr/>
          </a:p>
          <a:p>
            <a:pPr indent="-342900" lvl="0" marL="457200" rtl="0" algn="l">
              <a:spcBef>
                <a:spcPts val="0"/>
              </a:spcBef>
              <a:spcAft>
                <a:spcPts val="0"/>
              </a:spcAft>
              <a:buSzPts val="1800"/>
              <a:buChar char="-"/>
            </a:pPr>
            <a:r>
              <a:rPr lang="en"/>
              <a:t>Faced optimization challenges in</a:t>
            </a:r>
            <a:endParaRPr/>
          </a:p>
          <a:p>
            <a:pPr indent="-317500" lvl="1" marL="914400" rtl="0" algn="l">
              <a:spcBef>
                <a:spcPts val="0"/>
              </a:spcBef>
              <a:spcAft>
                <a:spcPts val="0"/>
              </a:spcAft>
              <a:buSzPts val="1400"/>
              <a:buChar char="-"/>
            </a:pPr>
            <a:r>
              <a:rPr lang="en"/>
              <a:t>Increasing the initial substrates </a:t>
            </a:r>
            <a:endParaRPr/>
          </a:p>
          <a:p>
            <a:pPr indent="-317500" lvl="1" marL="914400" rtl="0" algn="l">
              <a:spcBef>
                <a:spcPts val="0"/>
              </a:spcBef>
              <a:spcAft>
                <a:spcPts val="0"/>
              </a:spcAft>
              <a:buSzPts val="1400"/>
              <a:buChar char="-"/>
            </a:pPr>
            <a:r>
              <a:rPr lang="en"/>
              <a:t>Finding a missing enzyme </a:t>
            </a:r>
            <a:endParaRPr/>
          </a:p>
          <a:p>
            <a:pPr indent="-317500" lvl="1" marL="914400" rtl="0" algn="l">
              <a:spcBef>
                <a:spcPts val="0"/>
              </a:spcBef>
              <a:spcAft>
                <a:spcPts val="0"/>
              </a:spcAft>
              <a:buSzPts val="1400"/>
              <a:buChar char="-"/>
            </a:pPr>
            <a:r>
              <a:rPr lang="en"/>
              <a:t>Fixing h</a:t>
            </a:r>
            <a:r>
              <a:rPr lang="en"/>
              <a:t>eterologous</a:t>
            </a:r>
            <a:r>
              <a:rPr lang="en"/>
              <a:t> expressions of SalSyn Enzyme</a:t>
            </a:r>
            <a:endParaRPr/>
          </a:p>
          <a:p>
            <a:pPr indent="0" lvl="0" marL="457200" rtl="0" algn="l">
              <a:spcBef>
                <a:spcPts val="1600"/>
              </a:spcBef>
              <a:spcAft>
                <a:spcPts val="1600"/>
              </a:spcAft>
              <a:buNone/>
            </a:pPr>
            <a:r>
              <a:t/>
            </a:r>
            <a:endParaRPr/>
          </a:p>
        </p:txBody>
      </p:sp>
      <p:pic>
        <p:nvPicPr>
          <p:cNvPr id="101" name="Google Shape;101;p19"/>
          <p:cNvPicPr preferRelativeResize="0"/>
          <p:nvPr/>
        </p:nvPicPr>
        <p:blipFill rotWithShape="1">
          <a:blip r:embed="rId3">
            <a:alphaModFix/>
          </a:blip>
          <a:srcRect b="0" l="5320" r="0" t="0"/>
          <a:stretch/>
        </p:blipFill>
        <p:spPr>
          <a:xfrm>
            <a:off x="4704875" y="947750"/>
            <a:ext cx="4385974" cy="3987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did they Build the Pathway?</a:t>
            </a:r>
            <a:endParaRPr/>
          </a:p>
        </p:txBody>
      </p:sp>
      <p:pic>
        <p:nvPicPr>
          <p:cNvPr id="107" name="Google Shape;107;p20"/>
          <p:cNvPicPr preferRelativeResize="0"/>
          <p:nvPr/>
        </p:nvPicPr>
        <p:blipFill rotWithShape="1">
          <a:blip r:embed="rId3">
            <a:alphaModFix/>
          </a:blip>
          <a:srcRect b="0" l="5320" r="0" t="0"/>
          <a:stretch/>
        </p:blipFill>
        <p:spPr>
          <a:xfrm>
            <a:off x="4758025" y="894337"/>
            <a:ext cx="4385974" cy="3987575"/>
          </a:xfrm>
          <a:prstGeom prst="rect">
            <a:avLst/>
          </a:prstGeom>
          <a:noFill/>
          <a:ln>
            <a:noFill/>
          </a:ln>
        </p:spPr>
      </p:pic>
      <p:sp>
        <p:nvSpPr>
          <p:cNvPr id="108" name="Google Shape;108;p20"/>
          <p:cNvSpPr txBox="1"/>
          <p:nvPr>
            <p:ph idx="1" type="body"/>
          </p:nvPr>
        </p:nvSpPr>
        <p:spPr>
          <a:xfrm>
            <a:off x="91450" y="1179925"/>
            <a:ext cx="4785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Problem</a:t>
            </a:r>
            <a:r>
              <a:rPr lang="en"/>
              <a:t>: </a:t>
            </a:r>
            <a:r>
              <a:rPr lang="en"/>
              <a:t>Increase production of Tyrosine and Reticuline</a:t>
            </a:r>
            <a:endParaRPr/>
          </a:p>
          <a:p>
            <a:pPr indent="-327025" lvl="1" marL="457200" rtl="0" algn="l">
              <a:spcBef>
                <a:spcPts val="1600"/>
              </a:spcBef>
              <a:spcAft>
                <a:spcPts val="0"/>
              </a:spcAft>
              <a:buSzPts val="1550"/>
              <a:buChar char="-"/>
            </a:pPr>
            <a:r>
              <a:rPr lang="en" sz="1550">
                <a:highlight>
                  <a:srgbClr val="FFFFFF"/>
                </a:highlight>
              </a:rPr>
              <a:t>Modified the central metabolism of </a:t>
            </a:r>
            <a:r>
              <a:rPr i="1" lang="en" sz="1550">
                <a:highlight>
                  <a:srgbClr val="FFFFFF"/>
                </a:highlight>
              </a:rPr>
              <a:t>S. cerevisiae</a:t>
            </a:r>
            <a:r>
              <a:rPr lang="en" sz="1550">
                <a:highlight>
                  <a:srgbClr val="FFFFFF"/>
                </a:highlight>
              </a:rPr>
              <a:t> to </a:t>
            </a:r>
            <a:r>
              <a:rPr lang="en" sz="1550">
                <a:highlight>
                  <a:srgbClr val="FFFFFF"/>
                </a:highlight>
              </a:rPr>
              <a:t>divert carbon flux toward making tyrosine</a:t>
            </a:r>
            <a:endParaRPr sz="1550">
              <a:highlight>
                <a:srgbClr val="FFFFFF"/>
              </a:highlight>
            </a:endParaRPr>
          </a:p>
          <a:p>
            <a:pPr indent="-327025" lvl="1" marL="457200" rtl="0" algn="l">
              <a:spcBef>
                <a:spcPts val="0"/>
              </a:spcBef>
              <a:spcAft>
                <a:spcPts val="0"/>
              </a:spcAft>
              <a:buSzPts val="1550"/>
              <a:buChar char="-"/>
            </a:pPr>
            <a:r>
              <a:rPr lang="en" sz="1550">
                <a:highlight>
                  <a:srgbClr val="FFFFFF"/>
                </a:highlight>
              </a:rPr>
              <a:t>Overexpressed enzymes of Aro4p, Aro7p and Aro10p to increase accumulation of L-tyrosine</a:t>
            </a:r>
            <a:endParaRPr sz="1550">
              <a:highlight>
                <a:srgbClr val="FFFFFF"/>
              </a:highlight>
            </a:endParaRPr>
          </a:p>
          <a:p>
            <a:pPr indent="-327025" lvl="1" marL="457200" rtl="0" algn="l">
              <a:spcBef>
                <a:spcPts val="0"/>
              </a:spcBef>
              <a:spcAft>
                <a:spcPts val="0"/>
              </a:spcAft>
              <a:buSzPts val="1550"/>
              <a:buChar char="-"/>
            </a:pPr>
            <a:r>
              <a:rPr lang="en" sz="1550">
                <a:highlight>
                  <a:srgbClr val="FFFFFF"/>
                </a:highlight>
              </a:rPr>
              <a:t>Increased expression of 4´OMT, TyrH and NCS to increase flux to reticuline by incorporation of additional gene copies</a:t>
            </a:r>
            <a:endParaRPr sz="1550">
              <a:highlight>
                <a:srgbClr val="FFFFFF"/>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Identifying the Missing Enzyme</a:t>
            </a:r>
            <a:endParaRPr/>
          </a:p>
        </p:txBody>
      </p:sp>
      <p:pic>
        <p:nvPicPr>
          <p:cNvPr id="114" name="Google Shape;114;p21"/>
          <p:cNvPicPr preferRelativeResize="0"/>
          <p:nvPr/>
        </p:nvPicPr>
        <p:blipFill rotWithShape="1">
          <a:blip r:embed="rId3">
            <a:alphaModFix/>
          </a:blip>
          <a:srcRect b="0" l="13452" r="13357" t="0"/>
          <a:stretch/>
        </p:blipFill>
        <p:spPr>
          <a:xfrm>
            <a:off x="5353575" y="1657075"/>
            <a:ext cx="3852325" cy="3523800"/>
          </a:xfrm>
          <a:prstGeom prst="rect">
            <a:avLst/>
          </a:prstGeom>
          <a:noFill/>
          <a:ln>
            <a:noFill/>
          </a:ln>
        </p:spPr>
      </p:pic>
      <p:sp>
        <p:nvSpPr>
          <p:cNvPr id="115" name="Google Shape;115;p21"/>
          <p:cNvSpPr txBox="1"/>
          <p:nvPr>
            <p:ph idx="1" type="body"/>
          </p:nvPr>
        </p:nvSpPr>
        <p:spPr>
          <a:xfrm>
            <a:off x="208475" y="1092275"/>
            <a:ext cx="5657400" cy="39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Problem</a:t>
            </a:r>
            <a:r>
              <a:rPr lang="en"/>
              <a:t>: Need a stereospecific enzyme to reduce (S)-reticuline to </a:t>
            </a:r>
            <a:r>
              <a:rPr lang="en"/>
              <a:t>(R)-reticuline. </a:t>
            </a:r>
            <a:endParaRPr/>
          </a:p>
          <a:p>
            <a:pPr indent="-342900" lvl="0" marL="457200" rtl="0" algn="l">
              <a:spcBef>
                <a:spcPts val="1600"/>
              </a:spcBef>
              <a:spcAft>
                <a:spcPts val="0"/>
              </a:spcAft>
              <a:buSzPts val="1800"/>
              <a:buChar char="-"/>
            </a:pPr>
            <a:r>
              <a:rPr lang="en"/>
              <a:t>Found that knockdown of COR results in high yield of reticuline.</a:t>
            </a:r>
            <a:endParaRPr/>
          </a:p>
          <a:p>
            <a:pPr indent="-342900" lvl="0" marL="457200" rtl="0" algn="l">
              <a:spcBef>
                <a:spcPts val="0"/>
              </a:spcBef>
              <a:spcAft>
                <a:spcPts val="0"/>
              </a:spcAft>
              <a:buSzPts val="1800"/>
              <a:buChar char="-"/>
            </a:pPr>
            <a:r>
              <a:rPr lang="en"/>
              <a:t>Hypothesized that COR-like enzyme may catalyze stereospecific reduction through both oxidation and reduction for S-reticuline epimerization.</a:t>
            </a:r>
            <a:endParaRPr/>
          </a:p>
          <a:p>
            <a:pPr indent="-342900" lvl="0" marL="457200" rtl="0" algn="l">
              <a:spcBef>
                <a:spcPts val="0"/>
              </a:spcBef>
              <a:spcAft>
                <a:spcPts val="0"/>
              </a:spcAft>
              <a:buSzPts val="1800"/>
              <a:buChar char="-"/>
            </a:pPr>
            <a:r>
              <a:rPr lang="en"/>
              <a:t>Run Blast query against Papaver species in two plant transcriptome databases.</a:t>
            </a:r>
            <a:endParaRPr/>
          </a:p>
          <a:p>
            <a:pPr indent="-342900" lvl="0" marL="457200" rtl="0" algn="l">
              <a:spcBef>
                <a:spcPts val="0"/>
              </a:spcBef>
              <a:spcAft>
                <a:spcPts val="0"/>
              </a:spcAft>
              <a:buSzPts val="1800"/>
              <a:buChar char="-"/>
            </a:pPr>
            <a:r>
              <a:rPr lang="en"/>
              <a:t>Found 38 COR-like sequences greater than 300 nucleotides in length. </a:t>
            </a:r>
            <a:endParaRPr/>
          </a:p>
          <a:p>
            <a:pPr indent="0" lvl="0" marL="457200" rtl="0" algn="l">
              <a:spcBef>
                <a:spcPts val="1600"/>
              </a:spcBef>
              <a:spcAft>
                <a:spcPts val="0"/>
              </a:spcAft>
              <a:buNone/>
            </a:pPr>
            <a:r>
              <a:rPr lang="en"/>
              <a:t> </a:t>
            </a:r>
            <a:endParaRPr/>
          </a:p>
          <a:p>
            <a:pPr indent="0" lvl="0" marL="457200" rtl="0" algn="l">
              <a:spcBef>
                <a:spcPts val="1600"/>
              </a:spcBef>
              <a:spcAft>
                <a:spcPts val="1600"/>
              </a:spcAft>
              <a:buNone/>
            </a:pPr>
            <a:r>
              <a:t/>
            </a:r>
            <a:endParaRPr/>
          </a:p>
        </p:txBody>
      </p:sp>
      <p:pic>
        <p:nvPicPr>
          <p:cNvPr id="116" name="Google Shape;116;p21"/>
          <p:cNvPicPr preferRelativeResize="0"/>
          <p:nvPr/>
        </p:nvPicPr>
        <p:blipFill rotWithShape="1">
          <a:blip r:embed="rId4">
            <a:alphaModFix/>
          </a:blip>
          <a:srcRect b="0" l="6414" r="3616" t="0"/>
          <a:stretch/>
        </p:blipFill>
        <p:spPr>
          <a:xfrm>
            <a:off x="5413950" y="380425"/>
            <a:ext cx="3731575" cy="1276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